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0" r:id="rId5"/>
    <p:sldId id="271" r:id="rId6"/>
    <p:sldId id="269" r:id="rId7"/>
    <p:sldId id="270" r:id="rId8"/>
    <p:sldId id="272" r:id="rId9"/>
    <p:sldId id="259" r:id="rId10"/>
    <p:sldId id="273" r:id="rId11"/>
    <p:sldId id="263" r:id="rId12"/>
    <p:sldId id="262" r:id="rId13"/>
    <p:sldId id="275" r:id="rId14"/>
    <p:sldId id="274" r:id="rId15"/>
    <p:sldId id="265" r:id="rId16"/>
    <p:sldId id="267" r:id="rId17"/>
    <p:sldId id="268" r:id="rId18"/>
    <p:sldId id="26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119262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38547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30460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277908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201403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248868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185076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59253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379197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256946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900A74-D74C-4E6B-BA7A-C283C92E6FCE}"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201197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00A74-D74C-4E6B-BA7A-C283C92E6FCE}" type="datetimeFigureOut">
              <a:rPr lang="ru-RU" smtClean="0"/>
              <a:pPr/>
              <a:t>25.03.2020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70202-92A1-4DD1-8697-0F32DF83489A}" type="slidenum">
              <a:rPr lang="ru-RU" smtClean="0"/>
              <a:pPr/>
              <a:t>‹#›</a:t>
            </a:fld>
            <a:endParaRPr lang="ru-RU"/>
          </a:p>
        </p:txBody>
      </p:sp>
    </p:spTree>
    <p:extLst>
      <p:ext uri="{BB962C8B-B14F-4D97-AF65-F5344CB8AC3E}">
        <p14:creationId xmlns:p14="http://schemas.microsoft.com/office/powerpoint/2010/main" xmlns="" val="331218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usinart.ru/shherbakov-andrej-portfol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Легенда о пещере Кабарга</a:t>
            </a:r>
            <a:endParaRPr lang="ru-RU" b="1" dirty="0"/>
          </a:p>
        </p:txBody>
      </p:sp>
      <p:sp>
        <p:nvSpPr>
          <p:cNvPr id="3" name="Подзаголовок 2"/>
          <p:cNvSpPr>
            <a:spLocks noGrp="1"/>
          </p:cNvSpPr>
          <p:nvPr>
            <p:ph type="subTitle" idx="1"/>
          </p:nvPr>
        </p:nvSpPr>
        <p:spPr>
          <a:xfrm>
            <a:off x="2915816" y="3886200"/>
            <a:ext cx="6120680" cy="1752600"/>
          </a:xfrm>
        </p:spPr>
        <p:txBody>
          <a:bodyPr>
            <a:normAutofit fontScale="77500" lnSpcReduction="20000"/>
          </a:bodyPr>
          <a:lstStyle/>
          <a:p>
            <a:r>
              <a:rPr lang="ru-RU" dirty="0" smtClean="0">
                <a:solidFill>
                  <a:schemeClr val="tx1"/>
                </a:solidFill>
              </a:rPr>
              <a:t>Презентацию подготовили:</a:t>
            </a:r>
          </a:p>
          <a:p>
            <a:r>
              <a:rPr lang="ru-RU" i="1" dirty="0" err="1">
                <a:solidFill>
                  <a:schemeClr val="tx1"/>
                </a:solidFill>
              </a:rPr>
              <a:t>Гуржий</a:t>
            </a:r>
            <a:r>
              <a:rPr lang="ru-RU" i="1" dirty="0">
                <a:solidFill>
                  <a:schemeClr val="tx1"/>
                </a:solidFill>
              </a:rPr>
              <a:t> Регина, учащаяся  9 «А» класса,</a:t>
            </a:r>
            <a:endParaRPr lang="ru-RU" dirty="0">
              <a:solidFill>
                <a:schemeClr val="tx1"/>
              </a:solidFill>
            </a:endParaRPr>
          </a:p>
          <a:p>
            <a:r>
              <a:rPr lang="ru-RU" i="1" dirty="0">
                <a:solidFill>
                  <a:schemeClr val="tx1"/>
                </a:solidFill>
              </a:rPr>
              <a:t>Иванченко Мария, учащаяся 9 «А» класса,</a:t>
            </a:r>
            <a:endParaRPr lang="ru-RU" dirty="0">
              <a:solidFill>
                <a:schemeClr val="tx1"/>
              </a:solidFill>
            </a:endParaRPr>
          </a:p>
          <a:p>
            <a:r>
              <a:rPr lang="ru-RU" i="1" dirty="0">
                <a:solidFill>
                  <a:schemeClr val="tx1"/>
                </a:solidFill>
              </a:rPr>
              <a:t>Чугаева Екатерина, учащаяся 9 «А» класса</a:t>
            </a:r>
            <a:endParaRPr lang="ru-RU" dirty="0">
              <a:solidFill>
                <a:schemeClr val="tx1"/>
              </a:solidFill>
            </a:endParaRPr>
          </a:p>
          <a:p>
            <a:endParaRPr lang="ru-RU" dirty="0"/>
          </a:p>
        </p:txBody>
      </p:sp>
    </p:spTree>
    <p:extLst>
      <p:ext uri="{BB962C8B-B14F-4D97-AF65-F5344CB8AC3E}">
        <p14:creationId xmlns:p14="http://schemas.microsoft.com/office/powerpoint/2010/main" xmlns="" val="202318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t>.   </a:t>
            </a:r>
            <a:r>
              <a:rPr lang="ru-RU" sz="1800" b="1" dirty="0"/>
              <a:t>Побродив по пещере, он нашёл несколько сухих веток, разжёг костёр. Облокотившись на камень, он смотрел на пламя костра и думал о своей любимой. Затем он перевёл свой взгляд на скалу. На одном из выступов охотник заметил чей-то силуэт. Он стал присматриваться и увидел облик женщины</a:t>
            </a:r>
          </a:p>
        </p:txBody>
      </p:sp>
      <p:pic>
        <p:nvPicPr>
          <p:cNvPr id="4" name="preview-image" descr="http://planetaskazok.ru/images/stories/dr_nar/skazki_narodov_severa/img_016.jpg"/>
          <p:cNvPicPr>
            <a:picLocks noGrp="1"/>
          </p:cNvPicPr>
          <p:nvPr>
            <p:ph idx="1"/>
          </p:nvPr>
        </p:nvPicPr>
        <p:blipFill rotWithShape="1">
          <a:blip r:embed="rId2">
            <a:extLst>
              <a:ext uri="{28A0092B-C50C-407E-A947-70E740481C1C}">
                <a14:useLocalDpi xmlns:a14="http://schemas.microsoft.com/office/drawing/2010/main" xmlns="" val="0"/>
              </a:ext>
            </a:extLst>
          </a:blip>
          <a:srcRect l="22666" t="1320"/>
          <a:stretch/>
        </p:blipFill>
        <p:spPr bwMode="auto">
          <a:xfrm>
            <a:off x="3255071" y="1600200"/>
            <a:ext cx="2633857" cy="452596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3225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б\S30100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00808"/>
            <a:ext cx="5832647" cy="43744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idx="4294967295"/>
          </p:nvPr>
        </p:nvSpPr>
        <p:spPr>
          <a:xfrm>
            <a:off x="0" y="274638"/>
            <a:ext cx="8229600" cy="1143000"/>
          </a:xfrm>
        </p:spPr>
        <p:txBody>
          <a:bodyPr>
            <a:normAutofit fontScale="90000"/>
          </a:bodyPr>
          <a:lstStyle/>
          <a:p>
            <a:r>
              <a:rPr lang="ru-RU" sz="1800" dirty="0"/>
              <a:t>. </a:t>
            </a:r>
            <a:r>
              <a:rPr lang="ru-RU" sz="1800" b="1" dirty="0"/>
              <a:t>Взяв ножик, он начал вырезать  фигуру своей любимой, только беременной. Её рука лежала на животе, а в животе, как считал охотник, был мальчик.  Он вырезал всю ночь. Утром, когда уже закончилась гроза, и потух костёр, он закончил работу, перед ним стояла фигура. </a:t>
            </a:r>
          </a:p>
        </p:txBody>
      </p:sp>
    </p:spTree>
    <p:extLst>
      <p:ext uri="{BB962C8B-B14F-4D97-AF65-F5344CB8AC3E}">
        <p14:creationId xmlns:p14="http://schemas.microsoft.com/office/powerpoint/2010/main" xmlns="" val="186831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ru-RU" sz="1800" dirty="0"/>
              <a:t>.  </a:t>
            </a:r>
            <a:r>
              <a:rPr lang="ru-RU" sz="1800" b="1" dirty="0"/>
              <a:t>Сон сморил усталого юношу и во сне внезапно он вспомнил о кабарге, но вдруг увидел, вместо кабарги перед ним стояла  женщина, которая  сказала  ему, что  он заслужил свою награду,  не убив беззащитное животное. Женщина произнесла: «Приведи сюда свою жену. Прикатите камень, сделайте на нем чашу и каждый год, пусть женщины, которые мечтают родить мальчика, приходят в пещеру, приносят свои дары духам и просят у  Женщины  на скале, чтобы она дала им  Благословение  на рождение мальчика».</a:t>
            </a:r>
          </a:p>
        </p:txBody>
      </p:sp>
      <p:pic>
        <p:nvPicPr>
          <p:cNvPr id="5122" name="Picture 2" descr="D:\море14\image.jpe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31640" y="1916832"/>
            <a:ext cx="5859495" cy="43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71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t>. Вернувшись в племя, он всё рассказал своей жене. На следующее утро , взяв с собой подношение, они  отправились в эту пещеру, о существовании которой раньше не знали. Установили алтарный камень, на который положили подношения. Они стали просить духов подарить им мальчика. Юноша поднял жену на плечи, она подержалась руками за живот вырезанной фигуры. Закончив ритуал, они вернулись в племя. И через 9 месяцев  у них родились сразу двое сыновей. </a:t>
            </a:r>
          </a:p>
        </p:txBody>
      </p:sp>
      <p:pic>
        <p:nvPicPr>
          <p:cNvPr id="4" name="Объект 3" descr="http://rgo-sib.ru/book/arts/9/11.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49616" y="1600200"/>
            <a:ext cx="5444767" cy="4525963"/>
          </a:xfrm>
          <a:prstGeom prst="rect">
            <a:avLst/>
          </a:prstGeom>
          <a:noFill/>
          <a:ln>
            <a:noFill/>
          </a:ln>
        </p:spPr>
      </p:pic>
    </p:spTree>
    <p:extLst>
      <p:ext uri="{BB962C8B-B14F-4D97-AF65-F5344CB8AC3E}">
        <p14:creationId xmlns:p14="http://schemas.microsoft.com/office/powerpoint/2010/main" xmlns="" val="178258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t>Отец передал управление племенем своему сыну, а сам стал обучать внуков военному искусству. </a:t>
            </a:r>
            <a:r>
              <a:rPr lang="ru-RU" sz="1800" dirty="0"/>
              <a:t/>
            </a:r>
            <a:br>
              <a:rPr lang="ru-RU" sz="1800" dirty="0"/>
            </a:br>
            <a:endParaRPr lang="ru-RU" sz="1800" dirty="0"/>
          </a:p>
        </p:txBody>
      </p:sp>
      <p:pic>
        <p:nvPicPr>
          <p:cNvPr id="4" name="Объект 3" descr=" «Амурские сказки»: Уникальные иллюстраций к рассказам о культуре и традициях народов Дальнего Востока"/>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865065" y="1600200"/>
            <a:ext cx="3413869" cy="4525963"/>
          </a:xfrm>
          <a:prstGeom prst="rect">
            <a:avLst/>
          </a:prstGeom>
          <a:noFill/>
          <a:ln>
            <a:noFill/>
          </a:ln>
        </p:spPr>
      </p:pic>
    </p:spTree>
    <p:extLst>
      <p:ext uri="{BB962C8B-B14F-4D97-AF65-F5344CB8AC3E}">
        <p14:creationId xmlns:p14="http://schemas.microsoft.com/office/powerpoint/2010/main" xmlns="" val="402799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fontScale="90000"/>
          </a:bodyPr>
          <a:lstStyle/>
          <a:p>
            <a:r>
              <a:rPr lang="ru-RU" sz="2000" b="1" dirty="0"/>
              <a:t>Прошло время, ушли коренные жители из этих мест. Только название осталось Кабарга.  Много лет стояла эта пещера в одиночестве, только гордые кабарожки  навещали ее, пока снова более  тридцати лет назад увидели люди  образ этой женщины</a:t>
            </a:r>
            <a:r>
              <a:rPr lang="ru-RU" sz="2000" b="1" dirty="0" smtClean="0"/>
              <a:t>.</a:t>
            </a:r>
            <a:endParaRPr lang="ru-RU" sz="2400" b="1" dirty="0">
              <a:latin typeface="Times New Roman" panose="02020603050405020304" pitchFamily="18" charset="0"/>
              <a:cs typeface="Times New Roman" panose="02020603050405020304" pitchFamily="18" charset="0"/>
            </a:endParaRPr>
          </a:p>
        </p:txBody>
      </p:sp>
      <p:pic>
        <p:nvPicPr>
          <p:cNvPr id="8194" name="Picture 2" descr="C:\Users\ольга\Desktop\б\S3010031.JPG"/>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395536" y="2636912"/>
            <a:ext cx="4040188" cy="30305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Текст 3"/>
          <p:cNvSpPr>
            <a:spLocks noGrp="1"/>
          </p:cNvSpPr>
          <p:nvPr>
            <p:ph type="body" idx="4294967295"/>
          </p:nvPr>
        </p:nvSpPr>
        <p:spPr>
          <a:xfrm>
            <a:off x="2267744" y="1535113"/>
            <a:ext cx="4896544" cy="639762"/>
          </a:xfrm>
        </p:spPr>
        <p:txBody>
          <a:bodyPr>
            <a:normAutofit/>
          </a:bodyPr>
          <a:lstStyle/>
          <a:p>
            <a:r>
              <a:rPr lang="ru-RU" sz="2000" dirty="0">
                <a:solidFill>
                  <a:schemeClr val="tx2">
                    <a:lumMod val="75000"/>
                  </a:schemeClr>
                </a:solidFill>
                <a:latin typeface="Times New Roman" panose="02020603050405020304" pitchFamily="18" charset="0"/>
                <a:cs typeface="Times New Roman" panose="02020603050405020304" pitchFamily="18" charset="0"/>
              </a:rPr>
              <a:t>Изображения на стенах пещеры</a:t>
            </a:r>
            <a:endParaRPr lang="ru-RU" sz="2000" dirty="0">
              <a:solidFill>
                <a:schemeClr val="tx2">
                  <a:lumMod val="75000"/>
                </a:schemeClr>
              </a:solidFill>
            </a:endParaRPr>
          </a:p>
        </p:txBody>
      </p:sp>
      <p:pic>
        <p:nvPicPr>
          <p:cNvPr id="8" name="Picture 2" descr="C:\Users\ольга\Desktop\б\S3010039.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636912"/>
            <a:ext cx="4041775" cy="3030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909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Times New Roman" panose="02020603050405020304" pitchFamily="18" charset="0"/>
                <a:cs typeface="Times New Roman" panose="02020603050405020304" pitchFamily="18" charset="0"/>
              </a:rPr>
              <a:t>Лица людей</a:t>
            </a:r>
            <a:endParaRPr lang="ru-RU" sz="2400" b="1" dirty="0">
              <a:latin typeface="Times New Roman" panose="02020603050405020304" pitchFamily="18" charset="0"/>
              <a:cs typeface="Times New Roman" panose="02020603050405020304" pitchFamily="18" charset="0"/>
            </a:endParaRPr>
          </a:p>
        </p:txBody>
      </p:sp>
      <p:pic>
        <p:nvPicPr>
          <p:cNvPr id="10242" name="Picture 2" descr="C:\Users\ольга\Desktop\б\S301004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84784"/>
            <a:ext cx="3394472"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ольга\Desktop\б\S30100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6319" y="1772816"/>
            <a:ext cx="3096344" cy="4128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531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ольга\Desktop\б\S3010044.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412776"/>
            <a:ext cx="6435559" cy="4826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586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фотографии</a:t>
            </a:r>
            <a:endParaRPr lang="ru-RU" dirty="0"/>
          </a:p>
        </p:txBody>
      </p:sp>
      <p:sp>
        <p:nvSpPr>
          <p:cNvPr id="3" name="Объект 2"/>
          <p:cNvSpPr>
            <a:spLocks noGrp="1"/>
          </p:cNvSpPr>
          <p:nvPr>
            <p:ph idx="1"/>
          </p:nvPr>
        </p:nvSpPr>
        <p:spPr/>
        <p:txBody>
          <a:bodyPr/>
          <a:lstStyle/>
          <a:p>
            <a:r>
              <a:rPr lang="ru-RU" sz="1800" dirty="0" smtClean="0"/>
              <a:t>1. фотографии из архива </a:t>
            </a:r>
            <a:r>
              <a:rPr lang="ru-RU" sz="1800" dirty="0" err="1" smtClean="0"/>
              <a:t>Пузыревской</a:t>
            </a:r>
            <a:r>
              <a:rPr lang="ru-RU" sz="1800" dirty="0" smtClean="0"/>
              <a:t> О.Н.</a:t>
            </a:r>
          </a:p>
          <a:p>
            <a:r>
              <a:rPr lang="ru-RU" sz="1800" dirty="0" smtClean="0"/>
              <a:t>2. </a:t>
            </a:r>
            <a:r>
              <a:rPr lang="ru-RU" sz="1800" u="sng" dirty="0">
                <a:hlinkClick r:id="rId2"/>
              </a:rPr>
              <a:t>http://usinart.ru/shherbakov-andrej-portfolio/</a:t>
            </a:r>
            <a:endParaRPr lang="ru-RU" sz="1800" u="sng" dirty="0"/>
          </a:p>
          <a:p>
            <a:r>
              <a:rPr lang="ru-RU" sz="1800" dirty="0" smtClean="0"/>
              <a:t>3.Павлишин </a:t>
            </a:r>
            <a:r>
              <a:rPr lang="ru-RU" sz="1800" dirty="0"/>
              <a:t>Геннадий | иллюстрации к Амурским сказкам.</a:t>
            </a:r>
            <a:r>
              <a:rPr lang="en-US" sz="1800" dirty="0"/>
              <a:t> http://rgo-sib.ru/book/arts/9.htm</a:t>
            </a:r>
            <a:endParaRPr lang="ru-RU" sz="1800" dirty="0"/>
          </a:p>
          <a:p>
            <a:endParaRPr lang="ru-RU" dirty="0"/>
          </a:p>
        </p:txBody>
      </p:sp>
    </p:spTree>
    <p:extLst>
      <p:ext uri="{BB962C8B-B14F-4D97-AF65-F5344CB8AC3E}">
        <p14:creationId xmlns:p14="http://schemas.microsoft.com/office/powerpoint/2010/main" xmlns="" val="155236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274638"/>
            <a:ext cx="8352928" cy="1143000"/>
          </a:xfrm>
        </p:spPr>
        <p:txBody>
          <a:bodyPr>
            <a:normAutofit/>
          </a:bodyPr>
          <a:lstStyle/>
          <a:p>
            <a:r>
              <a:rPr lang="ru-RU" sz="2400" b="1" dirty="0" smtClean="0">
                <a:latin typeface="Times New Roman" panose="02020603050405020304" pitchFamily="18" charset="0"/>
                <a:cs typeface="Times New Roman" panose="02020603050405020304" pitchFamily="18" charset="0"/>
              </a:rPr>
              <a:t>Алексеевский горный массив. Гора Константинопольская</a:t>
            </a:r>
            <a:endParaRPr lang="ru-RU" sz="2400" b="1" dirty="0">
              <a:latin typeface="Times New Roman" panose="02020603050405020304" pitchFamily="18" charset="0"/>
              <a:cs typeface="Times New Roman" panose="02020603050405020304" pitchFamily="18" charset="0"/>
            </a:endParaRPr>
          </a:p>
        </p:txBody>
      </p:sp>
      <p:pic>
        <p:nvPicPr>
          <p:cNvPr id="1026" name="Picture 2" descr="Нет описания фот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844824"/>
            <a:ext cx="6326163" cy="422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9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Times New Roman" panose="02020603050405020304" pitchFamily="18" charset="0"/>
                <a:cs typeface="Times New Roman" panose="02020603050405020304" pitchFamily="18" charset="0"/>
              </a:rPr>
              <a:t>Изображение беременной женщины</a:t>
            </a:r>
            <a:endParaRPr lang="ru-RU" sz="2400" b="1" dirty="0">
              <a:latin typeface="Times New Roman" panose="02020603050405020304" pitchFamily="18" charset="0"/>
              <a:cs typeface="Times New Roman" panose="02020603050405020304" pitchFamily="18" charset="0"/>
            </a:endParaRPr>
          </a:p>
        </p:txBody>
      </p:sp>
      <p:pic>
        <p:nvPicPr>
          <p:cNvPr id="7171" name="Picture 3" descr="C:\Users\ольга\Desktop\б\S30100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2297125"/>
            <a:ext cx="4628887" cy="347166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ольга\Desktop\б\S3010049.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469503"/>
            <a:ext cx="3866004" cy="5154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56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bodyPr>
          <a:lstStyle/>
          <a:p>
            <a:r>
              <a:rPr lang="ru-RU" sz="2400" b="1" dirty="0" smtClean="0">
                <a:latin typeface="Times New Roman" panose="02020603050405020304" pitchFamily="18" charset="0"/>
                <a:cs typeface="Times New Roman" panose="02020603050405020304" pitchFamily="18" charset="0"/>
              </a:rPr>
              <a:t>Вход в пещеру Кабаргу</a:t>
            </a:r>
            <a:endParaRPr lang="ru-RU" sz="2400" b="1" dirty="0">
              <a:latin typeface="Times New Roman" panose="02020603050405020304" pitchFamily="18" charset="0"/>
              <a:cs typeface="Times New Roman" panose="02020603050405020304" pitchFamily="18" charset="0"/>
            </a:endParaRPr>
          </a:p>
        </p:txBody>
      </p:sp>
      <p:pic>
        <p:nvPicPr>
          <p:cNvPr id="4099" name="Picture 3" descr="C:\Users\ольга\Desktop\пищеры\S3010074.JPG"/>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484784"/>
            <a:ext cx="5376862" cy="4032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96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t>Когда-то  давным-давно в наших краях по берегам быстрой и бурной реки, жило одно племя. Главой племени являлся мудрый и сильный вождь. И у него был сын, который вырос красивым, смелым, смышлёным и сильным юношей.  В этом же племени жила очень красивая и умная девушка. Полюбили они друг друга </a:t>
            </a:r>
          </a:p>
        </p:txBody>
      </p:sp>
      <p:pic>
        <p:nvPicPr>
          <p:cNvPr id="1026" name="Picture 2" descr="E:\2фото\102MSDCF\DSC0322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44824"/>
            <a:ext cx="5362542" cy="402190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http://rgo-sib.ru/book/arts/9/27.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652119" y="1700808"/>
            <a:ext cx="2581275" cy="3418840"/>
          </a:xfrm>
          <a:prstGeom prst="rect">
            <a:avLst/>
          </a:prstGeom>
          <a:noFill/>
          <a:ln>
            <a:noFill/>
          </a:ln>
        </p:spPr>
      </p:pic>
    </p:spTree>
    <p:extLst>
      <p:ext uri="{BB962C8B-B14F-4D97-AF65-F5344CB8AC3E}">
        <p14:creationId xmlns:p14="http://schemas.microsoft.com/office/powerpoint/2010/main" xmlns="" val="39841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t>Юноша ходил на охоту, жена управлялась в доме, но когда было нужно, брала в руки лук и стрелы и охотилась на диких животных, умела ловить рыбу. А об  одежде, которую шила девушка знали и в других родах.  Но была одна беда, в семье рождались одни девочки, а в племени ценились мальчики</a:t>
            </a:r>
          </a:p>
        </p:txBody>
      </p:sp>
      <p:pic>
        <p:nvPicPr>
          <p:cNvPr id="4" name="Объект 3" descr="https://img-fotki.yandex.ru/get/6709/1808891.1b/0_b2f9d_1bd4a319_orig.jpg"/>
          <p:cNvPicPr>
            <a:picLocks noGrp="1"/>
          </p:cNvPicPr>
          <p:nvPr>
            <p:ph idx="1"/>
          </p:nvPr>
        </p:nvPicPr>
        <p:blipFill rotWithShape="1">
          <a:blip r:embed="rId2">
            <a:extLst>
              <a:ext uri="{28A0092B-C50C-407E-A947-70E740481C1C}">
                <a14:useLocalDpi xmlns:a14="http://schemas.microsoft.com/office/drawing/2010/main" xmlns="" val="0"/>
              </a:ext>
            </a:extLst>
          </a:blip>
          <a:srcRect l="13302" t="14397" r="2724" b="17987"/>
          <a:stretch/>
        </p:blipFill>
        <p:spPr bwMode="auto">
          <a:xfrm>
            <a:off x="972664" y="2056642"/>
            <a:ext cx="7198671" cy="361307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395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2000" b="1" dirty="0">
                <a:latin typeface="Times New Roman"/>
                <a:ea typeface="Calibri"/>
              </a:rPr>
              <a:t>Состарился вождь, хотел передать управление племенем своему сыну.  Обязательным было условие, у сына вождя должен быть наследник.  Вождь стал настаивать, чтобы юноша бросил свою любимую и женился на другой. Но он очень любил свою жену и не хотел с ней расставаться. Тогда он решил попросить помощи у духов, но как это сделать он не знал. </a:t>
            </a:r>
            <a:endParaRPr lang="ru-RU" b="1" dirty="0"/>
          </a:p>
        </p:txBody>
      </p:sp>
      <p:pic>
        <p:nvPicPr>
          <p:cNvPr id="4" name="preview-image" descr="http://farm8.staticflickr.com/7348/9736553668_e6cdf0099e_o.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7584" y="1916832"/>
            <a:ext cx="3134360" cy="4064000"/>
          </a:xfrm>
          <a:prstGeom prst="rect">
            <a:avLst/>
          </a:prstGeom>
          <a:noFill/>
          <a:ln>
            <a:noFill/>
          </a:ln>
        </p:spPr>
      </p:pic>
      <p:pic>
        <p:nvPicPr>
          <p:cNvPr id="5" name="Рисунок 4" descr="http://rgo-sib.ru/book/arts/9/6.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2564904"/>
            <a:ext cx="3457575" cy="2951480"/>
          </a:xfrm>
          <a:prstGeom prst="rect">
            <a:avLst/>
          </a:prstGeom>
          <a:noFill/>
          <a:ln>
            <a:noFill/>
          </a:ln>
        </p:spPr>
      </p:pic>
    </p:spTree>
    <p:extLst>
      <p:ext uri="{BB962C8B-B14F-4D97-AF65-F5344CB8AC3E}">
        <p14:creationId xmlns:p14="http://schemas.microsoft.com/office/powerpoint/2010/main" xmlns="" val="9982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t>Юноша </a:t>
            </a:r>
            <a:r>
              <a:rPr lang="ru-RU" sz="1800" b="1" dirty="0"/>
              <a:t>решил отправиться на охоту. Но день для охоты был не самый удачный. Совсем скоро испортилась погода. Подул сильный ветер, наползли густые, синие, дождевые тучи, и юноша собирался вернуться в племя, как вдруг заметил кабаргу и погнался за ней. И вроде бы догнал, но  в  это время началась страшная буря. Стеной полил дождь и завыл ветер. Животное внезапно  исчезло, юноша увидел отверстие в скале  и  заскочил в пещеру</a:t>
            </a:r>
            <a:r>
              <a:rPr lang="ru-RU" sz="1800" dirty="0"/>
              <a:t>. </a:t>
            </a:r>
          </a:p>
        </p:txBody>
      </p:sp>
      <p:pic>
        <p:nvPicPr>
          <p:cNvPr id="4" name="preview-image" descr="http://nacekomie.ru/forum/files/201401/12032_36ddcd9a3ad895d9cc36d8b5cf5e8bcd.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1566" y="2276872"/>
            <a:ext cx="4324410" cy="3949899"/>
          </a:xfrm>
          <a:prstGeom prst="rect">
            <a:avLst/>
          </a:prstGeom>
          <a:noFill/>
          <a:ln>
            <a:noFill/>
          </a:ln>
        </p:spPr>
      </p:pic>
      <p:pic>
        <p:nvPicPr>
          <p:cNvPr id="5" name="Picture 2" descr="https://a.d-cd.net/FwAAAgFoQOA-19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1844824"/>
            <a:ext cx="4860540"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506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t>Кабарга от страха забилась в угол, охотник не стал её убивать. Кабарга смотрела на него глазами полными ужаса и слез. Охотник  решил переждать непогоду в пещере, она была большая, сухая, просторная и удобная</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3076" name="Picture 4" descr="https://im0-tub-ru.yandex.net/i?id=eaa90eb72dd0a74c573922864853e219&amp;n=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628800"/>
            <a:ext cx="4713993" cy="2651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01254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722</Words>
  <Application>Microsoft Office PowerPoint</Application>
  <PresentationFormat>Экран (4:3)</PresentationFormat>
  <Paragraphs>25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Легенда о пещере Кабарга</vt:lpstr>
      <vt:lpstr>Алексеевский горный массив. Гора Константинопольская</vt:lpstr>
      <vt:lpstr>Изображение беременной женщины</vt:lpstr>
      <vt:lpstr>Вход в пещеру Кабаргу</vt:lpstr>
      <vt:lpstr>Когда-то  давным-давно в наших краях по берегам быстрой и бурной реки, жило одно племя. Главой племени являлся мудрый и сильный вождь. И у него был сын, который вырос красивым, смелым, смышлёным и сильным юношей.  В этом же племени жила очень красивая и умная девушка. Полюбили они друг друга </vt:lpstr>
      <vt:lpstr>Юноша ходил на охоту, жена управлялась в доме, но когда было нужно, брала в руки лук и стрелы и охотилась на диких животных, умела ловить рыбу. А об  одежде, которую шила девушка знали и в других родах.  Но была одна беда, в семье рождались одни девочки, а в племени ценились мальчики</vt:lpstr>
      <vt:lpstr>Состарился вождь, хотел передать управление племенем своему сыну.  Обязательным было условие, у сына вождя должен быть наследник.  Вождь стал настаивать, чтобы юноша бросил свою любимую и женился на другой. Но он очень любил свою жену и не хотел с ней расставаться. Тогда он решил попросить помощи у духов, но как это сделать он не знал. </vt:lpstr>
      <vt:lpstr>Юноша решил отправиться на охоту. Но день для охоты был не самый удачный. Совсем скоро испортилась погода. Подул сильный ветер, наползли густые, синие, дождевые тучи, и юноша собирался вернуться в племя, как вдруг заметил кабаргу и погнался за ней. И вроде бы догнал, но  в  это время началась страшная буря. Стеной полил дождь и завыл ветер. Животное внезапно  исчезло, юноша увидел отверстие в скале  и  заскочил в пещеру. </vt:lpstr>
      <vt:lpstr>Кабарга от страха забилась в угол, охотник не стал её убивать. Кабарга смотрела на него глазами полными ужаса и слез. Охотник  решил переждать непогоду в пещере, она была большая, сухая, просторная и удобная</vt:lpstr>
      <vt:lpstr>.   Побродив по пещере, он нашёл несколько сухих веток, разжёг костёр. Облокотившись на камень, он смотрел на пламя костра и думал о своей любимой. Затем он перевёл свой взгляд на скалу. На одном из выступов охотник заметил чей-то силуэт. Он стал присматриваться и увидел облик женщины</vt:lpstr>
      <vt:lpstr>. Взяв ножик, он начал вырезать  фигуру своей любимой, только беременной. Её рука лежала на животе, а в животе, как считал охотник, был мальчик.  Он вырезал всю ночь. Утром, когда уже закончилась гроза, и потух костёр, он закончил работу, перед ним стояла фигура. </vt:lpstr>
      <vt:lpstr>.  Сон сморил усталого юношу и во сне внезапно он вспомнил о кабарге, но вдруг увидел, вместо кабарги перед ним стояла  женщина, которая  сказала  ему, что  он заслужил свою награду,  не убив беззащитное животное. Женщина произнесла: «Приведи сюда свою жену. Прикатите камень, сделайте на нем чашу и каждый год, пусть женщины, которые мечтают родить мальчика, приходят в пещеру, приносят свои дары духам и просят у  Женщины  на скале, чтобы она дала им  Благословение  на рождение мальчика».</vt:lpstr>
      <vt:lpstr>. Вернувшись в племя, он всё рассказал своей жене. На следующее утро , взяв с собой подношение, они  отправились в эту пещеру, о существовании которой раньше не знали. Установили алтарный камень, на который положили подношения. Они стали просить духов подарить им мальчика. Юноша поднял жену на плечи, она подержалась руками за живот вырезанной фигуры. Закончив ритуал, они вернулись в племя. И через 9 месяцев  у них родились сразу двое сыновей. </vt:lpstr>
      <vt:lpstr>Отец передал управление племенем своему сыну, а сам стал обучать внуков военному искусству.  </vt:lpstr>
      <vt:lpstr>Прошло время, ушли коренные жители из этих мест. Только название осталось Кабарга.  Много лет стояла эта пещера в одиночестве, только гордые кабарожки  навещали ее, пока снова более  тридцати лет назад увидели люди  образ этой женщины.</vt:lpstr>
      <vt:lpstr>Лица людей</vt:lpstr>
      <vt:lpstr>Слайд 17</vt:lpstr>
      <vt:lpstr>фотографии</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Светлана</cp:lastModifiedBy>
  <cp:revision>11</cp:revision>
  <dcterms:created xsi:type="dcterms:W3CDTF">2019-12-02T08:44:59Z</dcterms:created>
  <dcterms:modified xsi:type="dcterms:W3CDTF">2020-03-25T05:20:45Z</dcterms:modified>
</cp:coreProperties>
</file>