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«Традиции, ремёсла народов Приморья:</a:t>
            </a:r>
            <a:br>
              <a:rPr lang="ru-RU" sz="3200" dirty="0" smtClean="0"/>
            </a:br>
            <a:r>
              <a:rPr lang="ru-RU" sz="3200" dirty="0" smtClean="0"/>
              <a:t>прошлое, настоящее, будущее»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flipH="1">
            <a:off x="6300192" y="3068960"/>
            <a:ext cx="504056" cy="28803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 flipV="1">
            <a:off x="6084168" y="2564902"/>
            <a:ext cx="2088232" cy="122413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" name="Содержимое 11" descr="13137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364832" cy="2909888"/>
          </a:xfrm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5004048" y="4653136"/>
            <a:ext cx="4041775" cy="1542157"/>
          </a:xfrm>
        </p:spPr>
        <p:txBody>
          <a:bodyPr>
            <a:noAutofit/>
          </a:bodyPr>
          <a:lstStyle/>
          <a:p>
            <a:r>
              <a:rPr lang="ru-RU" sz="2800" dirty="0" smtClean="0"/>
              <a:t>Ляпунова Алина</a:t>
            </a:r>
          </a:p>
          <a:p>
            <a:r>
              <a:rPr lang="ru-RU" sz="2800" dirty="0" smtClean="0"/>
              <a:t>МКОУ СОШ школа с.Сергеевка</a:t>
            </a:r>
          </a:p>
          <a:p>
            <a:r>
              <a:rPr lang="ru-RU" sz="2800" dirty="0" smtClean="0"/>
              <a:t>2015 год</a:t>
            </a:r>
            <a:endParaRPr lang="ru-RU" sz="2800" dirty="0"/>
          </a:p>
        </p:txBody>
      </p:sp>
      <p:pic>
        <p:nvPicPr>
          <p:cNvPr id="13" name="Рисунок 12" descr="16439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218556" cy="29740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96136" y="908720"/>
            <a:ext cx="2304256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0"/>
            <a:ext cx="3096344" cy="45125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/>
              <a:t> В настоящее время удэгейцы сосредоточены в нескольких селах Приморского и Хабаровского краев. Наиболее «</a:t>
            </a:r>
            <a:r>
              <a:rPr lang="ru-RU" sz="2000" dirty="0" err="1" smtClean="0"/>
              <a:t>удэгейские</a:t>
            </a:r>
            <a:r>
              <a:rPr lang="ru-RU" sz="2000" dirty="0" smtClean="0"/>
              <a:t>» из них — Красный Яр, </a:t>
            </a:r>
            <a:r>
              <a:rPr lang="ru-RU" sz="2000" dirty="0" err="1" smtClean="0"/>
              <a:t>Гвасюги</a:t>
            </a:r>
            <a:r>
              <a:rPr lang="ru-RU" sz="2000" dirty="0" smtClean="0"/>
              <a:t> и </a:t>
            </a:r>
            <a:r>
              <a:rPr lang="ru-RU" sz="2000" dirty="0" err="1" smtClean="0"/>
              <a:t>Агзу</a:t>
            </a:r>
            <a:r>
              <a:rPr lang="ru-RU" sz="2000" dirty="0" smtClean="0"/>
              <a:t>, хотя и в этих поселках кроме удэгейцев живут русские и другие народы Севера.</a:t>
            </a:r>
          </a:p>
          <a:p>
            <a:endParaRPr lang="ru-RU" dirty="0"/>
          </a:p>
        </p:txBody>
      </p:sp>
      <p:pic>
        <p:nvPicPr>
          <p:cNvPr id="5" name="Содержимое 4" descr="Река Бик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068960"/>
            <a:ext cx="3132105" cy="2349079"/>
          </a:xfrm>
        </p:spPr>
      </p:pic>
      <p:pic>
        <p:nvPicPr>
          <p:cNvPr id="6" name="Рисунок 5" descr="Экспедиция. ч. 4 Агзу (2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437112"/>
            <a:ext cx="3312368" cy="2194444"/>
          </a:xfrm>
          <a:prstGeom prst="rect">
            <a:avLst/>
          </a:prstGeom>
        </p:spPr>
      </p:pic>
      <p:pic>
        <p:nvPicPr>
          <p:cNvPr id="7" name="Рисунок 6" descr="big86737img_2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04664"/>
            <a:ext cx="3041915" cy="228143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mpeMTwu7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18" r="5018"/>
          <a:stretch>
            <a:fillRect/>
          </a:stretch>
        </p:blipFill>
        <p:spPr>
          <a:xfrm>
            <a:off x="3492500" y="455794"/>
            <a:ext cx="5255964" cy="38225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36712"/>
            <a:ext cx="3563888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3100" dirty="0" err="1" smtClean="0"/>
              <a:t>ЗаНятия</a:t>
            </a:r>
            <a:r>
              <a:rPr lang="ru-RU" sz="3100" dirty="0" smtClean="0"/>
              <a:t> и    ремёсла    удэгейцев</a:t>
            </a:r>
            <a:endParaRPr lang="ru-RU" sz="3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501008"/>
            <a:ext cx="5508104" cy="316835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Коллективизация и последующие</a:t>
            </a:r>
          </a:p>
          <a:p>
            <a:r>
              <a:rPr lang="ru-RU" sz="1600" dirty="0" smtClean="0"/>
              <a:t> хозяйственные реорганизации в </a:t>
            </a:r>
          </a:p>
          <a:p>
            <a:r>
              <a:rPr lang="ru-RU" sz="1600" dirty="0" smtClean="0"/>
              <a:t>корне изменили весь образ</a:t>
            </a:r>
          </a:p>
          <a:p>
            <a:r>
              <a:rPr lang="ru-RU" sz="1600" dirty="0" smtClean="0"/>
              <a:t> жизни </a:t>
            </a:r>
            <a:r>
              <a:rPr lang="ru-RU" sz="1600" dirty="0" err="1" smtClean="0"/>
              <a:t>народа.В</a:t>
            </a:r>
            <a:r>
              <a:rPr lang="ru-RU" sz="1600" dirty="0" smtClean="0"/>
              <a:t> начале 60-х гг. в районах проживания удэгейцев были созданы </a:t>
            </a:r>
            <a:r>
              <a:rPr lang="ru-RU" sz="1600" dirty="0" err="1" smtClean="0"/>
              <a:t>госпромхозы</a:t>
            </a:r>
            <a:r>
              <a:rPr lang="ru-RU" sz="1600" dirty="0" smtClean="0"/>
              <a:t>, специализирующиеся на охотничьем промысле. Однако очень скоро в большинстве хозяйств удэгейцы были вытеснены из этой сферы русскими охотниками. В целом же к концу 80-х гг. в традиционных отраслях работало лишь одна пятая удэгейцев. Остальные были заняты в бюджетной сфере, сельском и лесном хозяйстве.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Занятия удэгейцев: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256584"/>
          </a:xfrm>
        </p:spPr>
        <p:txBody>
          <a:bodyPr anchor="ctr">
            <a:normAutofit fontScale="62500" lnSpcReduction="20000"/>
          </a:bodyPr>
          <a:lstStyle/>
          <a:p>
            <a:r>
              <a:rPr lang="ru-RU" dirty="0" smtClean="0"/>
              <a:t>В условиях рыночных реформ деятельность промысловых хозяйств повсеместно стала нерентабельной и они практически прекратили свою работу, за исключением </a:t>
            </a:r>
            <a:r>
              <a:rPr lang="ru-RU" dirty="0" err="1" smtClean="0"/>
              <a:t>госпромхоза</a:t>
            </a:r>
            <a:r>
              <a:rPr lang="ru-RU" dirty="0" smtClean="0"/>
              <a:t> «Пожарский», реорганизованного в национальное охотничье хозяйство (НОХ) «Бикин», пытающегося хоть каким-то образом сохранить традиционные промыслы. Единственным источником существования коренного населения в этих условиях:</a:t>
            </a:r>
          </a:p>
          <a:p>
            <a:r>
              <a:rPr lang="ru-RU" dirty="0" smtClean="0"/>
              <a:t>Любительское рыболовство</a:t>
            </a:r>
          </a:p>
          <a:p>
            <a:r>
              <a:rPr lang="ru-RU" dirty="0" smtClean="0"/>
              <a:t>Сбор молодых побегов папоротника и  ягод лимонника</a:t>
            </a:r>
          </a:p>
          <a:p>
            <a:r>
              <a:rPr lang="ru-RU" dirty="0" err="1" smtClean="0"/>
              <a:t>Женыиеневый</a:t>
            </a:r>
            <a:r>
              <a:rPr lang="ru-RU" dirty="0" smtClean="0"/>
              <a:t> промысел</a:t>
            </a:r>
          </a:p>
          <a:p>
            <a:r>
              <a:rPr lang="ru-RU" dirty="0" smtClean="0"/>
              <a:t>Добыча желчи и мускуса диких животных</a:t>
            </a:r>
          </a:p>
          <a:p>
            <a:r>
              <a:rPr lang="ru-RU" dirty="0" smtClean="0"/>
              <a:t>Пушной промысел </a:t>
            </a:r>
          </a:p>
          <a:p>
            <a:r>
              <a:rPr lang="ru-RU" dirty="0" smtClean="0"/>
              <a:t>Личное подсобное хозяйство </a:t>
            </a:r>
          </a:p>
          <a:p>
            <a:r>
              <a:rPr lang="ru-RU" dirty="0" smtClean="0"/>
              <a:t>Все это сопровождается расцветом браконьерства и сокращением ресурсов. В условиях экономического выживания практически все оставшиеся национальные хозяйства вынуждены заниматься совершенно чуждым занятием как промышленная лесозаготовка.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dfc441-0718-d65d-0718-d652a0048299.photo.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927" r="7927"/>
          <a:stretch>
            <a:fillRect/>
          </a:stretch>
        </p:blipFill>
        <p:spPr>
          <a:xfrm>
            <a:off x="2627784" y="260648"/>
            <a:ext cx="6053651" cy="367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2132856"/>
            <a:ext cx="1454696" cy="430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221088"/>
            <a:ext cx="6999312" cy="20804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Несмотря на невысокую численность, снижение естественного прироста в 90-е годы, серьезные социально-экономические проблемы, удэгейцы сохраняют определенные возможности для дальнейшего этнического развития. Их будущее во многом зависит от социально-экономической стабильности поселков, родовых общин и национальных хозяйств.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r>
              <a:rPr lang="ru-RU" sz="4800" dirty="0" smtClean="0"/>
              <a:t>Будущее: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2400" dirty="0" smtClean="0"/>
              <a:t>Конечно будущее Приморья непредсказуемо, особенно учитывая, какими темпами сейчас развивается наша экономика. Но хочется верить, что оно окажется перспективным для всех.</a:t>
            </a:r>
          </a:p>
          <a:p>
            <a:endParaRPr lang="ru-RU" dirty="0"/>
          </a:p>
        </p:txBody>
      </p:sp>
      <p:pic>
        <p:nvPicPr>
          <p:cNvPr id="5" name="Рисунок 4" descr="1313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1" y="3573016"/>
            <a:ext cx="4428491" cy="2952328"/>
          </a:xfrm>
          <a:prstGeom prst="rect">
            <a:avLst/>
          </a:prstGeom>
        </p:spPr>
      </p:pic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55014"/>
            <a:ext cx="3960440" cy="297033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928992" cy="11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Что ждет приморье в будущем: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040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</a:t>
            </a:r>
            <a:r>
              <a:rPr lang="ru-RU" sz="1800" dirty="0" smtClean="0"/>
              <a:t>Приморье ждет модернизация основных отраслей экономики. Новые агропромышленные комплексы и заводы, туристические центры, производства и десятки тысяч новых рабочих мест. </a:t>
            </a:r>
            <a:r>
              <a:rPr lang="ru-RU" sz="1800" dirty="0" err="1" smtClean="0"/>
              <a:t>Инвестпроекты</a:t>
            </a:r>
            <a:r>
              <a:rPr lang="ru-RU" sz="1800" dirty="0" smtClean="0"/>
              <a:t> будут реализованы в </a:t>
            </a:r>
            <a:r>
              <a:rPr lang="ru-RU" sz="1800" dirty="0" err="1" smtClean="0"/>
              <a:t>транспортно-логистической</a:t>
            </a:r>
            <a:r>
              <a:rPr lang="ru-RU" sz="1800" dirty="0" smtClean="0"/>
              <a:t>, туристической и сельскохозяйственной и других отраслях экономики Приморского края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8fb88029e1b0d75ea1d65eb75431d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4593453" cy="2834258"/>
          </a:xfrm>
          <a:prstGeom prst="rect">
            <a:avLst/>
          </a:prstGeom>
        </p:spPr>
      </p:pic>
      <p:pic>
        <p:nvPicPr>
          <p:cNvPr id="5" name="Рисунок 4" descr="d90b2fe2ed1fdc6cd84653a4cee93f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7" y="3140968"/>
            <a:ext cx="3840427" cy="288032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Новые технологии будущего: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370512" cy="47244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особой экономической зоне «</a:t>
            </a:r>
            <a:r>
              <a:rPr lang="ru-RU" sz="1600" dirty="0" err="1" smtClean="0"/>
              <a:t>Соллерс</a:t>
            </a:r>
            <a:r>
              <a:rPr lang="ru-RU" sz="1600" b="1" dirty="0" smtClean="0"/>
              <a:t>»</a:t>
            </a:r>
            <a:r>
              <a:rPr lang="ru-RU" sz="1600" dirty="0" smtClean="0"/>
              <a:t> планируют собирать уникальные «</a:t>
            </a:r>
            <a:r>
              <a:rPr lang="ru-RU" sz="1600" dirty="0" err="1" smtClean="0"/>
              <a:t>джет-капсулы</a:t>
            </a:r>
            <a:r>
              <a:rPr lang="ru-RU" sz="1600" dirty="0" smtClean="0"/>
              <a:t>», маломерные пассажирские суда. ООО «</a:t>
            </a:r>
            <a:r>
              <a:rPr lang="ru-RU" sz="1600" dirty="0" err="1" smtClean="0"/>
              <a:t>Джет</a:t>
            </a:r>
            <a:r>
              <a:rPr lang="ru-RU" sz="1600" dirty="0" smtClean="0"/>
              <a:t> Капсула» построит новое поколение лодок с применением собственных инноваций. Пока прогулочные катера </a:t>
            </a:r>
            <a:r>
              <a:rPr lang="ru-RU" sz="1600" dirty="0" err="1" smtClean="0"/>
              <a:t>Jet</a:t>
            </a:r>
            <a:r>
              <a:rPr lang="ru-RU" sz="1600" dirty="0" smtClean="0"/>
              <a:t> </a:t>
            </a:r>
            <a:r>
              <a:rPr lang="ru-RU" sz="1600" dirty="0" err="1" smtClean="0"/>
              <a:t>Capsule</a:t>
            </a:r>
            <a:r>
              <a:rPr lang="ru-RU" sz="1600" dirty="0" smtClean="0"/>
              <a:t> существуют в мире лишь в двух экземплярах, в Монако и во Владивостоке.  Эксклюзивное морское такси, изготовленное в Приморье, станет визитной карточкой региона.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343400" cy="4724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Центр ядерной медицины появится на базе дальневосточного федерального университета на острове Русский. Теперь помощь </a:t>
            </a:r>
            <a:r>
              <a:rPr lang="ru-RU" sz="1800" dirty="0" err="1" smtClean="0"/>
              <a:t>онкобольным</a:t>
            </a:r>
            <a:r>
              <a:rPr lang="ru-RU" sz="1800" dirty="0" smtClean="0"/>
              <a:t> будет предоставляться в Приморье, в том числе и ПЭТ-диагностика, выявляющая опухоль на ранней стадии, и </a:t>
            </a:r>
            <a:r>
              <a:rPr lang="ru-RU" sz="1800" dirty="0" err="1" smtClean="0"/>
              <a:t>радиойодотерапия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Рисунок 6" descr="hospital-hall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861048"/>
            <a:ext cx="4280702" cy="2636912"/>
          </a:xfrm>
          <a:prstGeom prst="rect">
            <a:avLst/>
          </a:prstGeom>
        </p:spPr>
      </p:pic>
      <p:pic>
        <p:nvPicPr>
          <p:cNvPr id="8" name="Рисунок 7" descr="32d082865be50d6f3c7afc13fb5fff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365104"/>
            <a:ext cx="3531944" cy="23488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344816" cy="818728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4" name="Содержимое 3" descr="11653988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5688632" cy="3946427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4800" dirty="0" smtClean="0"/>
              <a:t>Прошлое:</a:t>
            </a:r>
            <a:endParaRPr lang="ru-RU" sz="48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635896" y="1484784"/>
            <a:ext cx="550810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Первыми жителями Приморья были палеоазиатские </a:t>
            </a:r>
            <a:r>
              <a:rPr lang="ru-RU" sz="2800" dirty="0" err="1" smtClean="0"/>
              <a:t>итунгусо-маньчжурские</a:t>
            </a:r>
            <a:r>
              <a:rPr lang="ru-RU" sz="2800" dirty="0" smtClean="0"/>
              <a:t> народы, появившиеся здесь </a:t>
            </a:r>
          </a:p>
          <a:p>
            <a:pPr>
              <a:buNone/>
            </a:pPr>
            <a:r>
              <a:rPr lang="ru-RU" sz="2800" dirty="0" smtClean="0"/>
              <a:t>    5-6  тысяч лет назад. Потомки этих народов живут на территории края, других районов Дальнего Востока и сейчас. Это — нанайцы, удэгейцы, орочи, </a:t>
            </a:r>
            <a:r>
              <a:rPr lang="ru-RU" sz="2800" dirty="0" err="1" smtClean="0"/>
              <a:t>ороки</a:t>
            </a:r>
            <a:r>
              <a:rPr lang="ru-RU" sz="2800" dirty="0" smtClean="0"/>
              <a:t>, </a:t>
            </a:r>
            <a:r>
              <a:rPr lang="ru-RU" sz="2800" dirty="0" err="1" smtClean="0"/>
              <a:t>ульчи</a:t>
            </a:r>
            <a:r>
              <a:rPr lang="ru-RU" sz="2800" dirty="0" smtClean="0"/>
              <a:t>, эвены, эвенки и </a:t>
            </a:r>
            <a:r>
              <a:rPr lang="ru-RU" sz="2800" dirty="0" err="1" smtClean="0"/>
              <a:t>негидальцы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1" name="Рисунок 10" descr="negidalcy2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571821" cy="28407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Занятия и ремесла коренных жителей Приморья:</a:t>
            </a:r>
            <a:endParaRPr lang="ru-RU" sz="2800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0" y="1268760"/>
            <a:ext cx="4499992" cy="324036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  Основными видами хозяйственной деятельности коренных народов региона были и в некоторой степени остаются до сих пор охота, рыболовство и собирательство. </a:t>
            </a:r>
          </a:p>
          <a:p>
            <a:r>
              <a:rPr lang="ru-RU" sz="2200" dirty="0" smtClean="0"/>
              <a:t> </a:t>
            </a:r>
          </a:p>
          <a:p>
            <a:r>
              <a:rPr lang="ru-RU" sz="2200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Айны.jpg"/>
          <p:cNvPicPr>
            <a:picLocks noChangeAspect="1"/>
          </p:cNvPicPr>
          <p:nvPr/>
        </p:nvPicPr>
        <p:blipFill>
          <a:blip r:embed="rId2" cstate="print"/>
          <a:srcRect l="15882" t="14972" r="11769" b="13911"/>
          <a:stretch>
            <a:fillRect/>
          </a:stretch>
        </p:blipFill>
        <p:spPr>
          <a:xfrm>
            <a:off x="6300192" y="1268760"/>
            <a:ext cx="2592288" cy="3603913"/>
          </a:xfrm>
          <a:prstGeom prst="rect">
            <a:avLst/>
          </a:prstGeom>
        </p:spPr>
      </p:pic>
      <p:pic>
        <p:nvPicPr>
          <p:cNvPr id="7" name="Рисунок 6" descr="Эвенки.jpg"/>
          <p:cNvPicPr>
            <a:picLocks noChangeAspect="1"/>
          </p:cNvPicPr>
          <p:nvPr/>
        </p:nvPicPr>
        <p:blipFill>
          <a:blip r:embed="rId3" cstate="print"/>
          <a:srcRect l="18814" t="15350" r="8419" b="14301"/>
          <a:stretch>
            <a:fillRect/>
          </a:stretch>
        </p:blipFill>
        <p:spPr>
          <a:xfrm>
            <a:off x="3131840" y="2924944"/>
            <a:ext cx="2683641" cy="366946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686800" cy="6477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</a:t>
            </a:r>
            <a:r>
              <a:rPr lang="ru-RU" sz="3200" dirty="0" smtClean="0"/>
              <a:t>сезонные промыслы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9704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Главными сезонными занятиями орочей, удэгейцев, нанайцев и тазов были зимняя охота и летне-осенняя заготовка рыбы. Зимняя охота начиналась в ноябре и продолжалась до начала марта. Добывали лося, кабана, изюбря, медведя, кабаргу. Тазы добывали также куницу, горного козла, волка. Промысел крупного и копытного зверя давал людям не только мясо, но также и материал для одежды, обуви и покрытия жилищ. Из птиц добывали главным образом уток, фазанов и рябчиков, реже гусей и лебедей. В июне охотились на молодых изюбрей и пятнистых оленей с целью добычи очень ценных лечебных пантов, которые продавали китайским купцам. Китайским же купцам продавали и легендарный корень жизни - женьшень. У тазов женьшеневый промысел занимал первое место по экономическому эффекту. Специальная пушная охота явление достаточно позднее и связано с развитием обмена и спроса на пушнину на рынках Китая, а с конца XIX века на русском рынке.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ru-RU" dirty="0" smtClean="0"/>
              <a:t>              сезонные промыслы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252028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Рыбу в основном добывали лососевых пород: кету, горбушу, </a:t>
            </a:r>
            <a:r>
              <a:rPr lang="ru-RU" sz="2200" dirty="0" err="1" smtClean="0"/>
              <a:t>симу</a:t>
            </a:r>
            <a:r>
              <a:rPr lang="ru-RU" sz="2200" dirty="0" smtClean="0"/>
              <a:t>. Кроме того коренные народы региона активно занимались морским зверобойным промыслом. Тазы и удэгейцы добывали моллюсков, крабов, морскую капусту и другие водоросли. При речном и морском рыболовстве аборигены применяли колющие и ударные орудия лова, крючковые снасти, сети, ловушки. Питание коренных народов Приморского края напрямую зависело от их хозяйственной деятельности - охоты, рыболовства, собирательства и впоследствии огородничества, а также от времени года.. </a:t>
            </a:r>
            <a:endParaRPr lang="ru-RU" sz="2200" dirty="0"/>
          </a:p>
        </p:txBody>
      </p:sp>
      <p:pic>
        <p:nvPicPr>
          <p:cNvPr id="6" name="Рисунок 5" descr="Ительмены.jpg"/>
          <p:cNvPicPr>
            <a:picLocks noChangeAspect="1"/>
          </p:cNvPicPr>
          <p:nvPr/>
        </p:nvPicPr>
        <p:blipFill>
          <a:blip r:embed="rId2" cstate="print"/>
          <a:srcRect l="17329" t="16400" r="11389" b="13251"/>
          <a:stretch>
            <a:fillRect/>
          </a:stretch>
        </p:blipFill>
        <p:spPr>
          <a:xfrm>
            <a:off x="3635896" y="3573016"/>
            <a:ext cx="2232248" cy="3115846"/>
          </a:xfrm>
          <a:prstGeom prst="rect">
            <a:avLst/>
          </a:prstGeom>
        </p:spPr>
      </p:pic>
      <p:pic>
        <p:nvPicPr>
          <p:cNvPr id="7" name="Рисунок 6" descr="Нивхи.jpg"/>
          <p:cNvPicPr>
            <a:picLocks noChangeAspect="1"/>
          </p:cNvPicPr>
          <p:nvPr/>
        </p:nvPicPr>
        <p:blipFill>
          <a:blip r:embed="rId3" cstate="print"/>
          <a:srcRect l="19306" t="16400" r="6442" b="13251"/>
          <a:stretch>
            <a:fillRect/>
          </a:stretch>
        </p:blipFill>
        <p:spPr>
          <a:xfrm>
            <a:off x="683568" y="3573016"/>
            <a:ext cx="2344006" cy="3140968"/>
          </a:xfrm>
          <a:prstGeom prst="rect">
            <a:avLst/>
          </a:prstGeom>
        </p:spPr>
      </p:pic>
      <p:pic>
        <p:nvPicPr>
          <p:cNvPr id="10" name="Рисунок 9" descr="Алеуты.jpg"/>
          <p:cNvPicPr>
            <a:picLocks noChangeAspect="1"/>
          </p:cNvPicPr>
          <p:nvPr/>
        </p:nvPicPr>
        <p:blipFill>
          <a:blip r:embed="rId4" cstate="print"/>
          <a:srcRect l="20299" t="13251" r="6934" b="15350"/>
          <a:stretch>
            <a:fillRect/>
          </a:stretch>
        </p:blipFill>
        <p:spPr>
          <a:xfrm>
            <a:off x="6444208" y="3573016"/>
            <a:ext cx="2304256" cy="319774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8858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</a:t>
            </a:r>
            <a:r>
              <a:rPr lang="ru-RU" sz="3100" dirty="0" smtClean="0"/>
              <a:t>Религиозные Верования, обряды и традиции  коренных  жителей Приморья:</a:t>
            </a:r>
            <a:endParaRPr lang="ru-RU" sz="31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716016" cy="36004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Основой верований нанайцев, удэгейцев, орочей и отчасти тазов было универсальное представление о том, что вся окружающая природа, весь мир живой, наполнен душами и духами. Удэгейцы, нанайцы и орочи представляли землю вначале в виде мифического животного: лося, рыбы, дракона. Затем постепенно эти представления сменились на антропоморфный образ. И наконец, символизировать землю, тайгу, море, скалы стали многочисленные и могущественные духи-хозяева местности.</a:t>
            </a:r>
            <a:endParaRPr lang="ru-RU" sz="16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800600" y="1124744"/>
            <a:ext cx="4343400" cy="47244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Удэгейцы считали, что хозяином гор и лесов был грозный дух </a:t>
            </a:r>
            <a:r>
              <a:rPr lang="ru-RU" sz="1600" dirty="0" err="1" smtClean="0"/>
              <a:t>Онку</a:t>
            </a:r>
            <a:r>
              <a:rPr lang="ru-RU" sz="1600" dirty="0" smtClean="0"/>
              <a:t>. У орочей и нанайцев верховным правителем всех трех миров - был дух </a:t>
            </a:r>
            <a:r>
              <a:rPr lang="ru-RU" sz="1600" dirty="0" err="1" smtClean="0"/>
              <a:t>Эндури</a:t>
            </a:r>
            <a:r>
              <a:rPr lang="ru-RU" sz="1600" dirty="0" smtClean="0"/>
              <a:t>. Духом хозяином тайги и всех зверей, кроме медведей, был мифический тигр Дуся.</a:t>
            </a:r>
            <a:endParaRPr lang="ru-RU" sz="1600" dirty="0"/>
          </a:p>
        </p:txBody>
      </p:sp>
      <p:pic>
        <p:nvPicPr>
          <p:cNvPr id="5" name="Рисунок 4" descr="5c4ce018d3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068960"/>
            <a:ext cx="2664296" cy="3611601"/>
          </a:xfrm>
          <a:prstGeom prst="rect">
            <a:avLst/>
          </a:prstGeom>
        </p:spPr>
      </p:pic>
      <p:pic>
        <p:nvPicPr>
          <p:cNvPr id="6" name="Рисунок 5" descr="stanley_park_tote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3600400" cy="219858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 и ритуалы: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5040560" cy="6192688"/>
          </a:xfrm>
        </p:spPr>
        <p:txBody>
          <a:bodyPr>
            <a:noAutofit/>
          </a:bodyPr>
          <a:lstStyle/>
          <a:p>
            <a:r>
              <a:rPr lang="ru-RU" sz="1500" dirty="0" smtClean="0"/>
              <a:t>Важным праздником нанайцев, удэгейцев и орочей был медвежий праздник. По представлениям этих народов медведь являлся их священным родственником, </a:t>
            </a:r>
            <a:r>
              <a:rPr lang="ru-RU" sz="1500" dirty="0" err="1" smtClean="0"/>
              <a:t>первопредком</a:t>
            </a:r>
            <a:r>
              <a:rPr lang="ru-RU" sz="1500" dirty="0" smtClean="0"/>
              <a:t>. Для того, чтобы  укрепить родственные отношения с таким могущественным существом, а также увеличить количество медведей в промысловых угодьях рода люди и устраивали торжество. Праздник проводился в двух вариантах - пиршество после убиения медведя в тайге и праздник устраиваемый после трехлетнего выращивания медведя в специальном срубе в </a:t>
            </a:r>
            <a:r>
              <a:rPr lang="ru-RU" sz="1500" dirty="0" err="1" smtClean="0"/>
              <a:t>стойбище.Также</a:t>
            </a:r>
            <a:r>
              <a:rPr lang="ru-RU" sz="1500" dirty="0" smtClean="0"/>
              <a:t>  большую роль играли благодарственные ритуалы в честь добрых духов перед отправлением на промысел и непосредственно на месте охоты или рыбной ловли. Охотники и рыболовы угощали добрых духов кусочками пищи, табаком, спичками, несколькими каплями крови или спиртного и просили помощи, чтобы повстречался нужный зверь, чтобы не сломалось копье или хорошо сработала ловушка.</a:t>
            </a:r>
            <a:endParaRPr lang="ru-RU" sz="1500" dirty="0"/>
          </a:p>
        </p:txBody>
      </p:sp>
      <p:pic>
        <p:nvPicPr>
          <p:cNvPr id="5" name="Рисунок 4" descr="sh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348880"/>
            <a:ext cx="3744416" cy="277436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     Настоящее: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835152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данный момент численность населения Приморского края составляет 1 933 308 человек.</a:t>
            </a:r>
          </a:p>
          <a:p>
            <a:r>
              <a:rPr lang="ru-RU" sz="1800" dirty="0" smtClean="0"/>
              <a:t> Национальный состав: русские,  украинцы, корейцы, татары, узбеки, белорусы, армяне, азербайджанцы, китайцы, мордва, немцы, чуваши, башкиры, молдаване, киргизы, казахи, удэгейцы, нанайцы, тазы.</a:t>
            </a:r>
          </a:p>
          <a:p>
            <a:endParaRPr lang="ru-RU" sz="1800" dirty="0" smtClean="0"/>
          </a:p>
        </p:txBody>
      </p:sp>
      <p:pic>
        <p:nvPicPr>
          <p:cNvPr id="4" name="Рисунок 3" descr="v-rossii-stalo-menshe-gorodov-millionni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305300" cy="28702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Коренные народы в наше </a:t>
            </a:r>
            <a:r>
              <a:rPr lang="ru-RU" sz="3200" dirty="0" err="1" smtClean="0"/>
              <a:t>время.Удэгейцы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Большое количество лиц </a:t>
            </a:r>
            <a:r>
              <a:rPr lang="ru-RU" sz="2000" dirty="0" err="1" smtClean="0"/>
              <a:t>удэгейского</a:t>
            </a:r>
            <a:r>
              <a:rPr lang="ru-RU" sz="2000" dirty="0" smtClean="0"/>
              <a:t> происхождения живут в городах и посёлках городского типа и полностью ассимилировались с русским большинством, что привело к резкому уменьшению носителей родного языка. В настоящее время удэгейцы проживают компактно в Хабаровском (613 чел.) и Приморском (918 чел.) краях. </a:t>
            </a:r>
          </a:p>
          <a:p>
            <a:pPr>
              <a:buNone/>
            </a:pPr>
            <a:r>
              <a:rPr lang="ru-RU" sz="2000" dirty="0" smtClean="0"/>
              <a:t>   </a:t>
            </a:r>
            <a:endParaRPr lang="ru-RU" sz="2000" dirty="0"/>
          </a:p>
        </p:txBody>
      </p:sp>
      <p:pic>
        <p:nvPicPr>
          <p:cNvPr id="4" name="Рисунок 3" descr="0_7cc8d_50ebb1d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717032"/>
            <a:ext cx="3679768" cy="2448272"/>
          </a:xfrm>
          <a:prstGeom prst="rect">
            <a:avLst/>
          </a:prstGeom>
        </p:spPr>
      </p:pic>
      <p:pic>
        <p:nvPicPr>
          <p:cNvPr id="5" name="Рисунок 4" descr="600x600,fs-FILONOV_V,07-009,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672408" cy="24543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644</TotalTime>
  <Words>1103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«Традиции, ремёсла народов Приморья: прошлое, настоящее, будущее»</vt:lpstr>
      <vt:lpstr>                        Прошлое:</vt:lpstr>
      <vt:lpstr>Занятия и ремесла коренных жителей Приморья:</vt:lpstr>
      <vt:lpstr>                сезонные промыслы</vt:lpstr>
      <vt:lpstr>              сезонные промыслы</vt:lpstr>
      <vt:lpstr>        Религиозные Верования, обряды и традиции  коренных  жителей Приморья:</vt:lpstr>
      <vt:lpstr>Праздники и ритуалы:</vt:lpstr>
      <vt:lpstr>               Настоящее:</vt:lpstr>
      <vt:lpstr> Коренные народы в наше время.Удэгейцы</vt:lpstr>
      <vt:lpstr>Слайд 10</vt:lpstr>
      <vt:lpstr>   ЗаНятия и    ремёсла    удэгейцев</vt:lpstr>
      <vt:lpstr>  Занятия удэгейцев:</vt:lpstr>
      <vt:lpstr> </vt:lpstr>
      <vt:lpstr>                     Будущее:</vt:lpstr>
      <vt:lpstr>  Что ждет приморье в будущем:</vt:lpstr>
      <vt:lpstr>  Новые технологии будущего: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«Традиции, ремёсла народов Приморья: прошлое, настоящее, будущее»</dc:title>
  <dc:creator>User</dc:creator>
  <cp:lastModifiedBy>Светлана</cp:lastModifiedBy>
  <cp:revision>70</cp:revision>
  <dcterms:created xsi:type="dcterms:W3CDTF">2015-10-15T06:52:33Z</dcterms:created>
  <dcterms:modified xsi:type="dcterms:W3CDTF">2020-03-25T05:54:09Z</dcterms:modified>
</cp:coreProperties>
</file>